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_rels/notesSlide17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7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media/image28.jpeg" ContentType="image/jpeg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17.jpeg" ContentType="image/jpeg"/>
  <Override PartName="/ppt/media/image3.png" ContentType="image/png"/>
  <Override PartName="/ppt/media/image5.jpeg" ContentType="image/jpeg"/>
  <Override PartName="/ppt/media/image6.jpeg" ContentType="image/jpeg"/>
  <Override PartName="/ppt/media/image8.jpeg" ContentType="image/jpeg"/>
  <Override PartName="/ppt/media/image41.png" ContentType="image/pn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png" ContentType="image/png"/>
  <Override PartName="/ppt/media/image42.jpeg" ContentType="image/jpeg"/>
  <Override PartName="/ppt/media/image43.jpeg" ContentType="image/jpeg"/>
  <Override PartName="/ppt/media/image44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</p:sldIdLst>
  <p:sldSz cx="9144000" cy="6858000"/>
  <p:notesSz cx="7104063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move the slide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N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  <a:endParaRPr b="0" lang="en-N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N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N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N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AD5CEBCB-5FB6-4D29-8C94-B57C7AA87BDB}" type="slidenum">
              <a: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N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6320" cy="3836520"/>
          </a:xfrm>
          <a:prstGeom prst="rect">
            <a:avLst/>
          </a:prstGeom>
          <a:ln w="0">
            <a:noFill/>
          </a:ln>
        </p:spPr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947160" y="4861440"/>
            <a:ext cx="5209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Avoid karaoke slides – you want people to be listening to what you say rather than just reading off the screen.</a:t>
            </a:r>
            <a:endParaRPr b="0" lang="en-N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Make sure you are asking questions throughout to ensure audience is paying attention.</a:t>
            </a:r>
            <a:endParaRPr b="0" lang="en-N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Have fun – people will be nervous about their first rally, help them feel at ease!</a:t>
            </a:r>
            <a:endParaRPr b="0" lang="en-N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Ensure that people have their roadbooks with them – you may have some extra things to look out for to tell them.</a:t>
            </a:r>
            <a:endParaRPr b="0" lang="en-N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Depending on your rally’s organisation, you may be running different time card rules – edit this PPT to suit you better.</a:t>
            </a:r>
            <a:endParaRPr b="0" lang="en-N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Ensure you have a system in place for completing R1-R2 licence upgrade forms.</a:t>
            </a:r>
            <a:endParaRPr b="0" lang="en-N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N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sldNum" idx="37"/>
          </p:nvPr>
        </p:nvSpPr>
        <p:spPr>
          <a:xfrm>
            <a:off x="4025520" y="9722880"/>
            <a:ext cx="307800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AU" sz="13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7CE85E6-260F-48E3-805B-998D0CE03913}" type="slidenum">
              <a:rPr b="0" lang="en-AU" sz="13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rPr>
              <a:t>&lt;number&gt;</a:t>
            </a:fld>
            <a:endParaRPr b="0" lang="en-NZ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6320" cy="3836520"/>
          </a:xfrm>
          <a:prstGeom prst="rect">
            <a:avLst/>
          </a:prstGeom>
          <a:ln w="0">
            <a:noFill/>
          </a:ln>
        </p:spPr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947160" y="4861440"/>
            <a:ext cx="5209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N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is the time to slow down safely ASAP</a:t>
            </a:r>
            <a:endParaRPr b="0" lang="en-N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N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sldNum" idx="40"/>
          </p:nvPr>
        </p:nvSpPr>
        <p:spPr>
          <a:xfrm>
            <a:off x="4025520" y="9722880"/>
            <a:ext cx="307800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AU" sz="13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993C070-425C-4947-8FA5-3B764631D88B}" type="slidenum">
              <a:rPr b="0" lang="en-AU" sz="13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rPr>
              <a:t>&lt;number&gt;</a:t>
            </a:fld>
            <a:endParaRPr b="0" lang="en-NZ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6320" cy="3836520"/>
          </a:xfrm>
          <a:prstGeom prst="rect">
            <a:avLst/>
          </a:prstGeom>
          <a:ln w="0">
            <a:noFill/>
          </a:ln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947160" y="4861440"/>
            <a:ext cx="5209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N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Edit this slide if your timing crew is not expected to be giving stage times</a:t>
            </a:r>
            <a:endParaRPr b="0" lang="en-N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sldNum" idx="41"/>
          </p:nvPr>
        </p:nvSpPr>
        <p:spPr>
          <a:xfrm>
            <a:off x="4025520" y="9722880"/>
            <a:ext cx="307800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AU" sz="13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C78F5AC-5057-4CA4-B751-EB61E8C79294}" type="slidenum">
              <a:rPr b="0" lang="en-AU" sz="13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rPr>
              <a:t>&lt;number&gt;</a:t>
            </a:fld>
            <a:endParaRPr b="0" lang="en-NZ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6320" cy="3836520"/>
          </a:xfrm>
          <a:prstGeom prst="rect">
            <a:avLst/>
          </a:prstGeom>
          <a:ln w="0">
            <a:noFill/>
          </a:ln>
        </p:spPr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947160" y="4861440"/>
            <a:ext cx="5209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N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Any other signs to be used on your rally, add photos and explanations here.</a:t>
            </a:r>
            <a:endParaRPr b="0" lang="en-N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sldNum" idx="42"/>
          </p:nvPr>
        </p:nvSpPr>
        <p:spPr>
          <a:xfrm>
            <a:off x="4025520" y="9722880"/>
            <a:ext cx="307800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AU" sz="13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87FDF3B-FECA-4075-A5AD-D2019E00155B}" type="slidenum">
              <a:rPr b="0" lang="en-AU" sz="13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rPr>
              <a:t>&lt;number&gt;</a:t>
            </a:fld>
            <a:endParaRPr b="0" lang="en-NZ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ldNum" idx="43"/>
          </p:nvPr>
        </p:nvSpPr>
        <p:spPr>
          <a:xfrm>
            <a:off x="4025520" y="9722880"/>
            <a:ext cx="307800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300" strike="noStrike" u="none">
                <a:solidFill>
                  <a:schemeClr val="dk1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9C8529C-7E2F-4501-ABEC-2E0489C985C7}" type="slidenum">
              <a:rPr b="0" lang="en-AU" sz="13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&lt;number&gt;</a:t>
            </a:fld>
            <a:endParaRPr b="0" lang="en-NZ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6320" cy="383652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947160" y="4861440"/>
            <a:ext cx="5209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en-N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6320" cy="3836520"/>
          </a:xfrm>
          <a:prstGeom prst="rect">
            <a:avLst/>
          </a:prstGeom>
          <a:ln w="0">
            <a:noFill/>
          </a:ln>
        </p:spPr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947160" y="4861440"/>
            <a:ext cx="5209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N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should be removed if using service parks</a:t>
            </a:r>
            <a:endParaRPr b="0" lang="en-N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sldNum" idx="44"/>
          </p:nvPr>
        </p:nvSpPr>
        <p:spPr>
          <a:xfrm>
            <a:off x="4025520" y="9722880"/>
            <a:ext cx="307800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AU" sz="13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0AAF3AD-7963-475E-B5B0-50EAF017339C}" type="slidenum">
              <a:rPr b="0" lang="en-AU" sz="13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rPr>
              <a:t>&lt;number&gt;</a:t>
            </a:fld>
            <a:endParaRPr b="0" lang="en-NZ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6320" cy="3836520"/>
          </a:xfrm>
          <a:prstGeom prst="rect">
            <a:avLst/>
          </a:prstGeom>
          <a:ln w="0">
            <a:noFill/>
          </a:ln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947160" y="4861440"/>
            <a:ext cx="5209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en-N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sldNum" idx="38"/>
          </p:nvPr>
        </p:nvSpPr>
        <p:spPr>
          <a:xfrm>
            <a:off x="4025520" y="9722880"/>
            <a:ext cx="307800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AU" sz="13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4F682D6-CE5A-4E1E-BA63-6C27FC8C20A0}" type="slidenum">
              <a:rPr b="0" lang="en-AU" sz="13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rPr>
              <a:t>&lt;number&gt;</a:t>
            </a:fld>
            <a:endParaRPr b="0" lang="en-NZ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6320" cy="3836520"/>
          </a:xfrm>
          <a:prstGeom prst="rect">
            <a:avLst/>
          </a:prstGeom>
          <a:ln w="0">
            <a:noFill/>
          </a:ln>
        </p:spPr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947160" y="4861440"/>
            <a:ext cx="5209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N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Note: can change servicing requirement if necessary</a:t>
            </a:r>
            <a:endParaRPr b="0" lang="en-N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sldNum" idx="45"/>
          </p:nvPr>
        </p:nvSpPr>
        <p:spPr>
          <a:xfrm>
            <a:off x="4025520" y="9722880"/>
            <a:ext cx="307800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AU" sz="13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ABF1D80-8940-48F5-9B7A-FB92B88093CE}" type="slidenum">
              <a:rPr b="0" lang="en-AU" sz="13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rPr>
              <a:t>&lt;number&gt;</a:t>
            </a:fld>
            <a:endParaRPr b="0" lang="en-NZ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6320" cy="3836520"/>
          </a:xfrm>
          <a:prstGeom prst="rect">
            <a:avLst/>
          </a:prstGeom>
          <a:ln w="0">
            <a:noFill/>
          </a:ln>
        </p:spPr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947160" y="4861440"/>
            <a:ext cx="5209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en-N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sldNum" idx="46"/>
          </p:nvPr>
        </p:nvSpPr>
        <p:spPr>
          <a:xfrm>
            <a:off x="4025520" y="9722880"/>
            <a:ext cx="307800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AU" sz="13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7EF3D4F-D832-42B7-97B0-217848ACDB99}" type="slidenum">
              <a:rPr b="0" lang="en-AU" sz="13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rPr>
              <a:t>&lt;number&gt;</a:t>
            </a:fld>
            <a:endParaRPr b="0" lang="en-NZ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6320" cy="3836520"/>
          </a:xfrm>
          <a:prstGeom prst="rect">
            <a:avLst/>
          </a:prstGeom>
          <a:ln w="0">
            <a:noFill/>
          </a:ln>
        </p:spPr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947160" y="4861440"/>
            <a:ext cx="5209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en-N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sldNum" idx="47"/>
          </p:nvPr>
        </p:nvSpPr>
        <p:spPr>
          <a:xfrm>
            <a:off x="4025520" y="9722880"/>
            <a:ext cx="307800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AU" sz="13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D4D5BEE-7836-46A4-8BEF-E370165C1631}" type="slidenum">
              <a:rPr b="0" lang="en-AU" sz="13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rPr>
              <a:t>&lt;number&gt;</a:t>
            </a:fld>
            <a:endParaRPr b="0" lang="en-NZ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ldNum" idx="39"/>
          </p:nvPr>
        </p:nvSpPr>
        <p:spPr>
          <a:xfrm>
            <a:off x="4025520" y="9722880"/>
            <a:ext cx="307800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300" strike="noStrike" u="none">
                <a:solidFill>
                  <a:schemeClr val="dk1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FEAE073-987F-44F6-9873-D541730FFE6D}" type="slidenum">
              <a:rPr b="0" lang="en-AU" sz="13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&lt;number&gt;</a:t>
            </a:fld>
            <a:endParaRPr b="0" lang="en-NZ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6320" cy="3836520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947160" y="4861440"/>
            <a:ext cx="5209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N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 </a:t>
            </a:r>
            <a:endParaRPr b="0" lang="en-N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6320" cy="3836520"/>
          </a:xfrm>
          <a:prstGeom prst="rect">
            <a:avLst/>
          </a:prstGeom>
          <a:ln w="0">
            <a:noFill/>
          </a:ln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947160" y="4861440"/>
            <a:ext cx="520920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N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Make sure you hang around to answer questions for anyone not prepared to ask in a public forum. </a:t>
            </a:r>
            <a:endParaRPr b="0" lang="en-N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sldNum" idx="48"/>
          </p:nvPr>
        </p:nvSpPr>
        <p:spPr>
          <a:xfrm>
            <a:off x="4025520" y="9722880"/>
            <a:ext cx="3078000" cy="51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AU" sz="13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42D28CB-0DA9-452A-AB0B-C5DBCE448A07}" type="slidenum">
              <a:rPr b="0" lang="en-AU" sz="13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+mn-ea"/>
              </a:rPr>
              <a:t>&lt;number&gt;</a:t>
            </a:fld>
            <a:endParaRPr b="0" lang="en-NZ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blipFill rotWithShape="0">
          <a:blip r:embed="rId2"/>
          <a:stretch>
            <a:fillRect l="1000" t="1000" r="1000" b="1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0" lang="en-US" sz="45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 </a:t>
            </a:r>
            <a:endParaRPr b="0" lang="en-NZ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 </a:t>
            </a:r>
            <a:endParaRPr b="0" lang="en-NZ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A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31590D4-7882-4550-BB66-DD536ED9177F}" type="slidenum">
              <a:rPr b="0" lang="en-A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44</a:t>
            </a:fld>
            <a:endParaRPr b="0" lang="en-NZ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blipFill rotWithShape="0">
          <a:blip r:embed="rId2"/>
          <a:stretch>
            <a:fillRect l="1000" t="1000" r="1000" b="1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30000" y="457200"/>
            <a:ext cx="294876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887280" y="987480"/>
            <a:ext cx="462888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30000" y="2057400"/>
            <a:ext cx="294876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Edit Master text styles</a:t>
            </a:r>
            <a:endParaRPr b="0" lang="en-US" sz="1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dt" idx="28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NZ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ftr" idx="29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NZ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sldNum" idx="30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A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AC4BC9F-66D0-4F2D-8975-0D386389E491}" type="slidenum">
              <a:rPr b="0" lang="en-A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NZ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blipFill rotWithShape="0">
          <a:blip r:embed="rId2"/>
          <a:stretch>
            <a:fillRect l="1000" t="1000" r="1000" b="1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30000" y="457200"/>
            <a:ext cx="294876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887280" y="987480"/>
            <a:ext cx="462888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30000" y="2057400"/>
            <a:ext cx="294876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Edit Master text styles</a:t>
            </a:r>
            <a:endParaRPr b="0" lang="en-US" sz="1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dt" idx="3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NZ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ftr" idx="3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NZ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sldNum" idx="3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A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1DAB792-25E5-409A-A0B5-A884EF8ECC9D}" type="slidenum">
              <a:rPr b="0" lang="en-A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NZ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blipFill rotWithShape="0">
          <a:blip r:embed="rId2"/>
          <a:stretch>
            <a:fillRect l="1000" t="1000" r="1000" b="1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3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Edit Master text styles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4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NZ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5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NZ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6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A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589CAED-2B9A-4E5F-AC2A-F1A821B6122E}" type="slidenum">
              <a:rPr b="0" lang="en-A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NZ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blipFill rotWithShape="0">
          <a:blip r:embed="rId2"/>
          <a:stretch>
            <a:fillRect l="1000" t="1000" r="1000" b="1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543720" y="365040"/>
            <a:ext cx="197136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3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28560" y="365040"/>
            <a:ext cx="58003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Edit Master text styles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7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NZ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8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NZ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9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A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2E31706-B95A-4044-B62E-2033396F3633}" type="slidenum">
              <a:rPr b="0" lang="en-A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NZ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blipFill rotWithShape="0">
          <a:blip r:embed="rId2"/>
          <a:stretch>
            <a:fillRect l="1000" t="1000" r="1000" b="1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3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Edit Master text styles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10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NZ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11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NZ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A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647FE55-A46A-4134-B318-AAF1D66F477D}" type="slidenum">
              <a:rPr b="0" lang="en-A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NZ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blipFill rotWithShape="0">
          <a:blip r:embed="rId2"/>
          <a:stretch>
            <a:fillRect l="1000" t="1000" r="1000" b="1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52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45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23880" y="4589640"/>
            <a:ext cx="788652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Edit Master text styles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3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NZ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ftr" idx="14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NZ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sldNum" idx="15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A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F21DB5C-764D-4D2E-9EFD-ADA9B593D93B}" type="slidenum">
              <a:rPr b="0" lang="en-A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NZ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blipFill rotWithShape="0">
          <a:blip r:embed="rId2"/>
          <a:stretch>
            <a:fillRect l="1000" t="1000" r="1000" b="1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3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Edit Master text styles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2924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Edit Master text styles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dt" idx="16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NZ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ftr" idx="17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NZ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6"/>
          <p:cNvSpPr>
            <a:spLocks noGrp="1"/>
          </p:cNvSpPr>
          <p:nvPr>
            <p:ph type="sldNum" idx="18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A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97A5047-E33D-49E1-8970-48CA19E80FB1}" type="slidenum">
              <a:rPr b="0" lang="en-A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NZ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blipFill rotWithShape="0">
          <a:blip r:embed="rId2"/>
          <a:stretch>
            <a:fillRect l="1000" t="1000" r="1000" b="1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300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3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30000" y="1681200"/>
            <a:ext cx="386784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Edit Master text styles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30000" y="2505240"/>
            <a:ext cx="386784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Edit Master text styles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29240" y="1681200"/>
            <a:ext cx="3886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Edit Master text styles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29240" y="2505240"/>
            <a:ext cx="3886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Edit Master text styles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dt" idx="19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NZ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ftr" idx="20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NZ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8"/>
          <p:cNvSpPr>
            <a:spLocks noGrp="1"/>
          </p:cNvSpPr>
          <p:nvPr>
            <p:ph type="sldNum" idx="21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A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4A6B7EB-1425-419C-8A85-68B013ABBF61}" type="slidenum">
              <a:rPr b="0" lang="en-A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NZ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blipFill rotWithShape="0">
          <a:blip r:embed="rId2"/>
          <a:stretch>
            <a:fillRect l="1000" t="1000" r="1000" b="1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3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dt" idx="22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NZ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 idx="23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NZ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 idx="24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A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BC8286B-849F-4694-BECB-BFEBD582BDB2}" type="slidenum">
              <a:rPr b="0" lang="en-A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NZ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blipFill rotWithShape="0">
          <a:blip r:embed="rId2"/>
          <a:stretch>
            <a:fillRect l="1000" t="1000" r="1000" b="1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dt" idx="25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NZ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ftr" idx="26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NZ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NZ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sldNum" idx="27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A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214A7C6-FBE3-4E83-80A1-056F35B97FB3}" type="slidenum">
              <a:rPr b="0" lang="en-A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NZ" sz="9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title text format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8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8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8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8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8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8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8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8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8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8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8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8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MotorSport New Zealand logo"/>
          <p:cNvPicPr/>
          <p:nvPr/>
        </p:nvPicPr>
        <p:blipFill>
          <a:blip r:embed="rId1"/>
          <a:stretch/>
        </p:blipFill>
        <p:spPr>
          <a:xfrm>
            <a:off x="6156000" y="5868360"/>
            <a:ext cx="2548440" cy="67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115640" y="764640"/>
            <a:ext cx="6597000" cy="1160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92500" lnSpcReduction="9999"/>
          </a:bodyPr>
          <a:p>
            <a:pPr indent="0" algn="ctr" defTabSz="685800">
              <a:lnSpc>
                <a:spcPct val="90000"/>
              </a:lnSpc>
              <a:buNone/>
            </a:pPr>
            <a:r>
              <a:rPr b="1" lang="en-NZ" sz="45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Novice Briefing 2026</a:t>
            </a:r>
            <a:endParaRPr b="0" lang="en-US" sz="4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69" name="Picture 3" descr="C:\Users\mike\Desktop\otagorally_badge_logo_cut_300.png"/>
          <p:cNvPicPr/>
          <p:nvPr/>
        </p:nvPicPr>
        <p:blipFill>
          <a:blip r:embed="rId2"/>
          <a:stretch/>
        </p:blipFill>
        <p:spPr>
          <a:xfrm>
            <a:off x="2357280" y="2000160"/>
            <a:ext cx="3830400" cy="3830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DSCN0041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Text Box 3"/>
          <p:cNvSpPr/>
          <p:nvPr/>
        </p:nvSpPr>
        <p:spPr>
          <a:xfrm>
            <a:off x="4428000" y="4005000"/>
            <a:ext cx="1662840" cy="275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Bef>
                <a:spcPts val="601"/>
              </a:spcBef>
            </a:pPr>
            <a:r>
              <a:rPr b="0" lang="en-NZ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Flying Finish – Red </a:t>
            </a:r>
            <a:endParaRPr b="0" lang="en-N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" descr=""/>
          <p:cNvPicPr/>
          <p:nvPr/>
        </p:nvPicPr>
        <p:blipFill>
          <a:blip r:embed="rId1"/>
          <a:stretch/>
        </p:blipFill>
        <p:spPr>
          <a:xfrm>
            <a:off x="1311840" y="260640"/>
            <a:ext cx="6591600" cy="642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5" name="TextBox 2"/>
          <p:cNvSpPr/>
          <p:nvPr/>
        </p:nvSpPr>
        <p:spPr>
          <a:xfrm>
            <a:off x="3204000" y="260640"/>
            <a:ext cx="2448000" cy="2772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NZ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Finish Stop Control board - Red</a:t>
            </a:r>
            <a:endParaRPr b="0" lang="en-N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 descr="DSCN0045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7" name="Text Box 3"/>
          <p:cNvSpPr/>
          <p:nvPr/>
        </p:nvSpPr>
        <p:spPr>
          <a:xfrm>
            <a:off x="2267640" y="3789000"/>
            <a:ext cx="1662840" cy="275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Bef>
                <a:spcPts val="601"/>
              </a:spcBef>
            </a:pPr>
            <a:r>
              <a:rPr b="0" lang="en-NZ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Finish Stop Control </a:t>
            </a:r>
            <a:endParaRPr b="0" lang="en-N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At the finish control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You </a:t>
            </a:r>
            <a:r>
              <a:rPr b="1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MUST</a:t>
            </a: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 stop at the stop sign 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You </a:t>
            </a:r>
            <a:r>
              <a:rPr b="1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MUST</a:t>
            </a: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 remove helmets.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Please write down ‘Actual Finish Time’ and ‘Stage Time’ on your time card. The info is on your rallysafe unit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DSCN0050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Text Box 3"/>
          <p:cNvSpPr/>
          <p:nvPr/>
        </p:nvSpPr>
        <p:spPr>
          <a:xfrm>
            <a:off x="539640" y="4941000"/>
            <a:ext cx="4250880" cy="277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Bef>
                <a:spcPts val="601"/>
              </a:spcBef>
            </a:pPr>
            <a:r>
              <a:rPr b="0" lang="en-NZ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Decontrol sign – signalling the end of a control Area</a:t>
            </a:r>
            <a:endParaRPr b="0" lang="en-N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"/>
          <p:cNvSpPr/>
          <p:nvPr/>
        </p:nvSpPr>
        <p:spPr>
          <a:xfrm>
            <a:off x="2988000" y="217800"/>
            <a:ext cx="374400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In Stage Signs in this Rally: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13" name="Picture 2" descr=""/>
          <p:cNvPicPr/>
          <p:nvPr/>
        </p:nvPicPr>
        <p:blipFill>
          <a:blip r:embed="rId1"/>
          <a:stretch/>
        </p:blipFill>
        <p:spPr>
          <a:xfrm>
            <a:off x="755640" y="924480"/>
            <a:ext cx="2745000" cy="263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4" name="Picture 4" descr=""/>
          <p:cNvPicPr/>
          <p:nvPr/>
        </p:nvPicPr>
        <p:blipFill>
          <a:blip r:embed="rId2"/>
          <a:stretch/>
        </p:blipFill>
        <p:spPr>
          <a:xfrm>
            <a:off x="5393160" y="3645000"/>
            <a:ext cx="2822040" cy="287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5" name="TextBox 5"/>
          <p:cNvSpPr/>
          <p:nvPr/>
        </p:nvSpPr>
        <p:spPr>
          <a:xfrm>
            <a:off x="3715920" y="2101320"/>
            <a:ext cx="3952080" cy="27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NZ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Safety Radio Point 100m warning board - Yellow</a:t>
            </a:r>
            <a:endParaRPr b="0" lang="en-NZ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6" name="TextBox 6"/>
          <p:cNvSpPr/>
          <p:nvPr/>
        </p:nvSpPr>
        <p:spPr>
          <a:xfrm>
            <a:off x="1691640" y="4941000"/>
            <a:ext cx="2835000" cy="27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NZ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Safety Radio Point Board - Blue</a:t>
            </a:r>
            <a:endParaRPr b="0" lang="en-NZ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2"/>
          <p:cNvSpPr/>
          <p:nvPr/>
        </p:nvSpPr>
        <p:spPr>
          <a:xfrm>
            <a:off x="683640" y="332640"/>
            <a:ext cx="784836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Directional/Warning Signs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118" name="Group 6"/>
          <p:cNvGrpSpPr/>
          <p:nvPr/>
        </p:nvGrpSpPr>
        <p:grpSpPr>
          <a:xfrm>
            <a:off x="575640" y="1622160"/>
            <a:ext cx="1548000" cy="503640"/>
            <a:chOff x="575640" y="1622160"/>
            <a:chExt cx="1548000" cy="503640"/>
          </a:xfrm>
        </p:grpSpPr>
        <p:sp>
          <p:nvSpPr>
            <p:cNvPr id="119" name="Isosceles Triangle 3"/>
            <p:cNvSpPr/>
            <p:nvPr/>
          </p:nvSpPr>
          <p:spPr>
            <a:xfrm rot="5400000">
              <a:off x="1487520" y="1405440"/>
              <a:ext cx="336240" cy="93564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NZ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20" name="Flowchart: Manual Operation 4"/>
            <p:cNvSpPr/>
            <p:nvPr/>
          </p:nvSpPr>
          <p:spPr>
            <a:xfrm rot="16200000">
              <a:off x="683640" y="1514160"/>
              <a:ext cx="503640" cy="719640"/>
            </a:xfrm>
            <a:prstGeom prst="flowChartManualOperation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NZ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121" name="TextBox 5"/>
          <p:cNvSpPr/>
          <p:nvPr/>
        </p:nvSpPr>
        <p:spPr>
          <a:xfrm>
            <a:off x="2195640" y="1559520"/>
            <a:ext cx="4464000" cy="46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NZ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Warning Directional Arrow – Green Base Red Tip</a:t>
            </a:r>
            <a:endParaRPr b="0" lang="en-NZ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NZ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100m prior to junction </a:t>
            </a:r>
            <a:endParaRPr b="0" lang="en-NZ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122" name="Group 10"/>
          <p:cNvGrpSpPr/>
          <p:nvPr/>
        </p:nvGrpSpPr>
        <p:grpSpPr>
          <a:xfrm>
            <a:off x="575640" y="2617560"/>
            <a:ext cx="1548000" cy="503640"/>
            <a:chOff x="575640" y="2617560"/>
            <a:chExt cx="1548000" cy="503640"/>
          </a:xfrm>
        </p:grpSpPr>
        <p:sp>
          <p:nvSpPr>
            <p:cNvPr id="123" name="Isosceles Triangle 11"/>
            <p:cNvSpPr/>
            <p:nvPr/>
          </p:nvSpPr>
          <p:spPr>
            <a:xfrm rot="5400000">
              <a:off x="1487520" y="2400840"/>
              <a:ext cx="336240" cy="93564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NZ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24" name="Flowchart: Manual Operation 12"/>
            <p:cNvSpPr/>
            <p:nvPr/>
          </p:nvSpPr>
          <p:spPr>
            <a:xfrm rot="16200000">
              <a:off x="683640" y="2509560"/>
              <a:ext cx="503640" cy="719640"/>
            </a:xfrm>
            <a:prstGeom prst="flowChartManualOperati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NZ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125" name="TextBox 13"/>
          <p:cNvSpPr/>
          <p:nvPr/>
        </p:nvSpPr>
        <p:spPr>
          <a:xfrm>
            <a:off x="2277360" y="2753640"/>
            <a:ext cx="4464000" cy="27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NZ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Directional Arrow – Red – At junction </a:t>
            </a:r>
            <a:endParaRPr b="0" lang="en-NZ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126" name="Group 18"/>
          <p:cNvGrpSpPr/>
          <p:nvPr/>
        </p:nvGrpSpPr>
        <p:grpSpPr>
          <a:xfrm>
            <a:off x="575640" y="3683520"/>
            <a:ext cx="647640" cy="1223640"/>
            <a:chOff x="575640" y="3683520"/>
            <a:chExt cx="647640" cy="1223640"/>
          </a:xfrm>
        </p:grpSpPr>
        <p:sp>
          <p:nvSpPr>
            <p:cNvPr id="127" name="Rectangle 15"/>
            <p:cNvSpPr/>
            <p:nvPr/>
          </p:nvSpPr>
          <p:spPr>
            <a:xfrm>
              <a:off x="575640" y="3683520"/>
              <a:ext cx="647640" cy="12236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NZ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28" name="Isosceles Triangle 14"/>
            <p:cNvSpPr/>
            <p:nvPr/>
          </p:nvSpPr>
          <p:spPr>
            <a:xfrm rot="10800000">
              <a:off x="720000" y="3755880"/>
              <a:ext cx="359640" cy="93564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NZ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29" name="Oval 16"/>
            <p:cNvSpPr/>
            <p:nvPr/>
          </p:nvSpPr>
          <p:spPr>
            <a:xfrm>
              <a:off x="863640" y="4763520"/>
              <a:ext cx="71640" cy="716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5760" bIns="57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NZ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130" name="TextBox 17"/>
          <p:cNvSpPr/>
          <p:nvPr/>
        </p:nvSpPr>
        <p:spPr>
          <a:xfrm>
            <a:off x="2223720" y="3992760"/>
            <a:ext cx="2736000" cy="46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NZ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Warning Sign – 100m prior to hazard</a:t>
            </a:r>
            <a:endParaRPr b="0" lang="en-NZ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131" name="Group 19"/>
          <p:cNvGrpSpPr/>
          <p:nvPr/>
        </p:nvGrpSpPr>
        <p:grpSpPr>
          <a:xfrm>
            <a:off x="539640" y="4969440"/>
            <a:ext cx="647640" cy="1223640"/>
            <a:chOff x="539640" y="4969440"/>
            <a:chExt cx="647640" cy="1223640"/>
          </a:xfrm>
        </p:grpSpPr>
        <p:sp>
          <p:nvSpPr>
            <p:cNvPr id="132" name="Rectangle 20"/>
            <p:cNvSpPr/>
            <p:nvPr/>
          </p:nvSpPr>
          <p:spPr>
            <a:xfrm>
              <a:off x="539640" y="4969440"/>
              <a:ext cx="647640" cy="12236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NZ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33" name="Isosceles Triangle 21"/>
            <p:cNvSpPr/>
            <p:nvPr/>
          </p:nvSpPr>
          <p:spPr>
            <a:xfrm rot="10800000">
              <a:off x="684000" y="5041800"/>
              <a:ext cx="359640" cy="93564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NZ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34" name="Oval 22"/>
            <p:cNvSpPr/>
            <p:nvPr/>
          </p:nvSpPr>
          <p:spPr>
            <a:xfrm>
              <a:off x="827640" y="6049440"/>
              <a:ext cx="71640" cy="716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5760" bIns="576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NZ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135" name="TextBox 23"/>
          <p:cNvSpPr/>
          <p:nvPr/>
        </p:nvSpPr>
        <p:spPr>
          <a:xfrm>
            <a:off x="2283120" y="5411160"/>
            <a:ext cx="1214280" cy="27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NZ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Hazard Sign </a:t>
            </a:r>
            <a:endParaRPr b="0" lang="en-NZ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6" name="TextBox 24"/>
          <p:cNvSpPr/>
          <p:nvPr/>
        </p:nvSpPr>
        <p:spPr>
          <a:xfrm>
            <a:off x="5941080" y="1782000"/>
            <a:ext cx="3024000" cy="12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NZ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Both of these arrows are Sky Blue on the reverse – if you see a blue sign you are going the </a:t>
            </a:r>
            <a:r>
              <a:rPr b="1" lang="en-NZ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WRONG WAY</a:t>
            </a:r>
            <a:r>
              <a:rPr b="0" lang="en-NZ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!</a:t>
            </a:r>
            <a:endParaRPr b="0" lang="en-NZ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NZ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NZ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137" name="Group 25"/>
          <p:cNvGrpSpPr/>
          <p:nvPr/>
        </p:nvGrpSpPr>
        <p:grpSpPr>
          <a:xfrm>
            <a:off x="6481440" y="2628360"/>
            <a:ext cx="1548360" cy="503640"/>
            <a:chOff x="6481440" y="2628360"/>
            <a:chExt cx="1548360" cy="503640"/>
          </a:xfrm>
        </p:grpSpPr>
        <p:sp>
          <p:nvSpPr>
            <p:cNvPr id="138" name="Isosceles Triangle 26"/>
            <p:cNvSpPr/>
            <p:nvPr/>
          </p:nvSpPr>
          <p:spPr>
            <a:xfrm rot="5400000">
              <a:off x="7393680" y="2411640"/>
              <a:ext cx="336240" cy="935640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NZ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39" name="Flowchart: Manual Operation 27"/>
            <p:cNvSpPr/>
            <p:nvPr/>
          </p:nvSpPr>
          <p:spPr>
            <a:xfrm rot="16200000">
              <a:off x="6589440" y="2520360"/>
              <a:ext cx="503640" cy="719640"/>
            </a:xfrm>
            <a:prstGeom prst="flowChartManualOperati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NZ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140" name="Isosceles Triangle 1"/>
          <p:cNvSpPr/>
          <p:nvPr/>
        </p:nvSpPr>
        <p:spPr>
          <a:xfrm rot="5400000">
            <a:off x="5363640" y="4503240"/>
            <a:ext cx="579960" cy="144108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solidFill>
              <a:srgbClr val="ffffff">
                <a:lumMod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NZ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41" name="TextBox 7"/>
          <p:cNvSpPr/>
          <p:nvPr/>
        </p:nvSpPr>
        <p:spPr>
          <a:xfrm>
            <a:off x="6547680" y="5133960"/>
            <a:ext cx="2448000" cy="12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AU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Additional Arrow – White on face</a:t>
            </a:r>
            <a:endParaRPr b="0" lang="en-NZ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AU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Sky Blue on reverse.</a:t>
            </a:r>
            <a:endParaRPr b="0" lang="en-NZ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AU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Used for additional instructions</a:t>
            </a:r>
            <a:endParaRPr b="0" lang="en-NZ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AU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not noted in the route book</a:t>
            </a:r>
            <a:endParaRPr b="0" lang="en-NZ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142" name="Group 28"/>
          <p:cNvGrpSpPr/>
          <p:nvPr/>
        </p:nvGrpSpPr>
        <p:grpSpPr>
          <a:xfrm>
            <a:off x="4933440" y="5633640"/>
            <a:ext cx="1548000" cy="503640"/>
            <a:chOff x="4933440" y="5633640"/>
            <a:chExt cx="1548000" cy="503640"/>
          </a:xfrm>
        </p:grpSpPr>
        <p:sp>
          <p:nvSpPr>
            <p:cNvPr id="143" name="Isosceles Triangle 29"/>
            <p:cNvSpPr/>
            <p:nvPr/>
          </p:nvSpPr>
          <p:spPr>
            <a:xfrm rot="5400000">
              <a:off x="5845320" y="5417280"/>
              <a:ext cx="336240" cy="935640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NZ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44" name="Flowchart: Manual Operation 30"/>
            <p:cNvSpPr/>
            <p:nvPr/>
          </p:nvSpPr>
          <p:spPr>
            <a:xfrm rot="16200000">
              <a:off x="5041440" y="5525640"/>
              <a:ext cx="503640" cy="719640"/>
            </a:xfrm>
            <a:prstGeom prst="flowChartManualOperati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NZ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pic>
        <p:nvPicPr>
          <p:cNvPr id="145" name="Picture 2" descr="C:\Users\Mikey\Desktop\Capture3.JPG"/>
          <p:cNvPicPr/>
          <p:nvPr/>
        </p:nvPicPr>
        <p:blipFill>
          <a:blip r:embed="rId1"/>
          <a:stretch/>
        </p:blipFill>
        <p:spPr>
          <a:xfrm>
            <a:off x="611640" y="1628640"/>
            <a:ext cx="1476000" cy="533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Line 6"/>
          <p:cNvSpPr/>
          <p:nvPr/>
        </p:nvSpPr>
        <p:spPr>
          <a:xfrm flipH="1">
            <a:off x="5724000" y="2708640"/>
            <a:ext cx="1872000" cy="144000"/>
          </a:xfrm>
          <a:prstGeom prst="line">
            <a:avLst/>
          </a:prstGeom>
          <a:ln w="25400">
            <a:solidFill>
              <a:srgbClr val="4472c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NZ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147" name="Picture 2" descr="C:\Users\Mikey\Desktop\Capture0.JPG"/>
          <p:cNvPicPr/>
          <p:nvPr/>
        </p:nvPicPr>
        <p:blipFill>
          <a:blip r:embed="rId1"/>
          <a:stretch/>
        </p:blipFill>
        <p:spPr>
          <a:xfrm>
            <a:off x="611640" y="692640"/>
            <a:ext cx="5097600" cy="4937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8" name="Text Box 3"/>
          <p:cNvSpPr/>
          <p:nvPr/>
        </p:nvSpPr>
        <p:spPr>
          <a:xfrm>
            <a:off x="5868000" y="5229360"/>
            <a:ext cx="2844360" cy="73872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Bef>
                <a:spcPts val="700"/>
              </a:spcBef>
            </a:pPr>
            <a:r>
              <a:rPr b="0" lang="en-NZ" sz="14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The figures in the white and blue boxes are entered by the timing crews</a:t>
            </a:r>
            <a:endParaRPr b="0" lang="en-NZ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Text Box 5"/>
          <p:cNvSpPr/>
          <p:nvPr/>
        </p:nvSpPr>
        <p:spPr>
          <a:xfrm>
            <a:off x="7215120" y="1643040"/>
            <a:ext cx="1642680" cy="22932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Bef>
                <a:spcPts val="649"/>
              </a:spcBef>
            </a:pPr>
            <a:r>
              <a:rPr b="0" lang="en-NZ" sz="1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This figure entered by co-driver by adding </a:t>
            </a:r>
            <a:endParaRPr b="0" lang="en-NZ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49"/>
              </a:spcBef>
            </a:pPr>
            <a:r>
              <a:rPr b="0" lang="en-NZ" sz="1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ACTUAL START TIME </a:t>
            </a:r>
            <a:endParaRPr b="0" lang="en-NZ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49"/>
              </a:spcBef>
            </a:pPr>
            <a:r>
              <a:rPr b="0" lang="en-NZ" sz="1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to</a:t>
            </a:r>
            <a:endParaRPr b="0" lang="en-NZ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49"/>
              </a:spcBef>
            </a:pPr>
            <a:r>
              <a:rPr b="0" lang="en-NZ" sz="1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TARGET TIME</a:t>
            </a:r>
            <a:endParaRPr b="0" lang="en-NZ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49"/>
              </a:spcBef>
            </a:pPr>
            <a:r>
              <a:rPr b="0" lang="en-NZ" sz="1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Follow the arrows</a:t>
            </a:r>
            <a:endParaRPr b="0" lang="en-NZ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Text Box 7"/>
          <p:cNvSpPr/>
          <p:nvPr/>
        </p:nvSpPr>
        <p:spPr>
          <a:xfrm>
            <a:off x="6300360" y="324000"/>
            <a:ext cx="2437920" cy="73908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Bef>
                <a:spcPts val="700"/>
              </a:spcBef>
            </a:pPr>
            <a:r>
              <a:rPr b="0" lang="en-NZ" sz="14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Always remember to write your car number on each page</a:t>
            </a:r>
            <a:endParaRPr b="0" lang="en-NZ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51" name="Straight Arrow Connector 12"/>
          <p:cNvCxnSpPr/>
          <p:nvPr/>
        </p:nvCxnSpPr>
        <p:spPr>
          <a:xfrm flipH="1" flipV="1">
            <a:off x="1763640" y="5013000"/>
            <a:ext cx="4023000" cy="630720"/>
          </a:xfrm>
          <a:prstGeom prst="straightConnector1">
            <a:avLst/>
          </a:prstGeom>
          <a:ln w="25400">
            <a:solidFill>
              <a:srgbClr val="ffc000"/>
            </a:solidFill>
            <a:tailEnd len="med" type="arrow" w="med"/>
          </a:ln>
        </p:spPr>
      </p:cxnSp>
      <p:sp>
        <p:nvSpPr>
          <p:cNvPr id="152" name="Line 8"/>
          <p:cNvSpPr/>
          <p:nvPr/>
        </p:nvSpPr>
        <p:spPr>
          <a:xfrm flipH="1">
            <a:off x="3031200" y="660240"/>
            <a:ext cx="3268800" cy="771480"/>
          </a:xfrm>
          <a:prstGeom prst="line">
            <a:avLst/>
          </a:prstGeom>
          <a:ln w="25400">
            <a:solidFill>
              <a:srgbClr val="4472c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NZ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3" name="Rectangle 1"/>
          <p:cNvSpPr/>
          <p:nvPr/>
        </p:nvSpPr>
        <p:spPr>
          <a:xfrm>
            <a:off x="6660360" y="4509000"/>
            <a:ext cx="1800000" cy="637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NZ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54" name="Rectangle 2"/>
          <p:cNvSpPr/>
          <p:nvPr/>
        </p:nvSpPr>
        <p:spPr>
          <a:xfrm>
            <a:off x="4071960" y="1556640"/>
            <a:ext cx="1219680" cy="143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NZ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55" name="Rectangle 3"/>
          <p:cNvSpPr/>
          <p:nvPr/>
        </p:nvSpPr>
        <p:spPr>
          <a:xfrm>
            <a:off x="1403640" y="3501000"/>
            <a:ext cx="791640" cy="143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NZ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56" name="Rectangle 4"/>
          <p:cNvSpPr/>
          <p:nvPr/>
        </p:nvSpPr>
        <p:spPr>
          <a:xfrm>
            <a:off x="1403640" y="1855080"/>
            <a:ext cx="719640" cy="205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NZ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Service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0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To calculate how much time you have for service when service time is included in your target time, do the following: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0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Calculate the distance you have to go to the next control e.g. 4km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0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Allow 1 minute per km to tour there e.g. 4 mins plus a bit just in case - 6 mins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0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Take the result (6 mins) off your due report time to the next control - e.g. due report time is 1045 minus 6 = 1039. This is the </a:t>
            </a:r>
            <a:r>
              <a:rPr b="0" lang="en-NZ" sz="2000" strike="noStrike" u="sng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latest</a:t>
            </a:r>
            <a:r>
              <a:rPr b="0" lang="en-NZ" sz="20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 time you can leave service to get to the next control.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0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Always do this calculation straight away and note the time for leaving down somewhere so you don’t forget.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714240" y="357120"/>
            <a:ext cx="7772040" cy="99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Stopped in Stage - OK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84360" y="1628640"/>
            <a:ext cx="7772040" cy="4895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If possible park in a safe place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If you do not need assistance, press the OK button on your RallySafe unit, put out your safety triangle and show your ‘OK’ sign to at least next 5 cars, then leave so all other cars can see it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If you are in a hazardous position press “HAZARD”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Always put your safety triangle out to give following cars sufficient time to slow down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Don’t go too far from car (fire danger etc)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You </a:t>
            </a:r>
            <a:r>
              <a:rPr b="1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MUST</a:t>
            </a: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 have your withdrawal form filled out BEFORE sweeper car arrives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 descr=""/>
          <p:cNvPicPr/>
          <p:nvPr/>
        </p:nvPicPr>
        <p:blipFill>
          <a:blip r:embed="rId1"/>
          <a:stretch/>
        </p:blipFill>
        <p:spPr>
          <a:xfrm>
            <a:off x="1038240" y="866880"/>
            <a:ext cx="2602440" cy="270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" name="TextBox 3"/>
          <p:cNvSpPr/>
          <p:nvPr/>
        </p:nvSpPr>
        <p:spPr>
          <a:xfrm>
            <a:off x="4428000" y="1124640"/>
            <a:ext cx="4176000" cy="46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NZ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Start of Control Area sign – at the start of a stage or leg</a:t>
            </a:r>
            <a:endParaRPr b="0" lang="en-NZ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2" name="Picture 4" descr=""/>
          <p:cNvPicPr/>
          <p:nvPr/>
        </p:nvPicPr>
        <p:blipFill>
          <a:blip r:embed="rId2"/>
          <a:stretch/>
        </p:blipFill>
        <p:spPr>
          <a:xfrm>
            <a:off x="5083560" y="3537360"/>
            <a:ext cx="2961000" cy="2771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" name="TextBox 5"/>
          <p:cNvSpPr/>
          <p:nvPr/>
        </p:nvSpPr>
        <p:spPr>
          <a:xfrm>
            <a:off x="395640" y="4797000"/>
            <a:ext cx="4176000" cy="46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NZ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Stage Control sign – at the point where the time cards are being marked.</a:t>
            </a:r>
            <a:endParaRPr b="0" lang="en-NZ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40440" y="-13680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At the start of the stage: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714240" y="357120"/>
            <a:ext cx="7772040" cy="99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Stopped in Stage - SOS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684360" y="1628640"/>
            <a:ext cx="7772040" cy="4895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RallySafe unit will transmit Automatic SOS after a high G impact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If you </a:t>
            </a:r>
            <a:r>
              <a:rPr b="0" lang="en-NZ" sz="2100" strike="noStrike" u="sng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DO NOT</a:t>
            </a: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 need assistance you must press “OK”. Then press “HAZARD” if in unsafe place.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If you DO need assistance RallySafe has already sent the signal.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If you are able to, display ‘SOS’ in case of fire or injured/trapped crew member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Stop sufficient vehicles to assist then put out the ‘OK’.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Ensure someone completes the injury accident checklist (in the rear of your roadbook) and takes the information to the next radio point.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3"/>
          <p:cNvSpPr/>
          <p:nvPr/>
        </p:nvSpPr>
        <p:spPr>
          <a:xfrm>
            <a:off x="683640" y="1340640"/>
            <a:ext cx="7776360" cy="434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25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It is MANDATORY to stop for ‘SOS’ or where you cannot see any movement around the car – And remember to put your safety triangle out</a:t>
            </a:r>
            <a:endParaRPr b="0" lang="en-NZ" sz="2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b="0" lang="en-NZ" sz="2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25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If both crew incapacitated next vehicle displays ‘SOS’ And Triggers Rallysafe “SOS”</a:t>
            </a:r>
            <a:endParaRPr b="0" lang="en-NZ" sz="2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b="0" lang="en-NZ" sz="2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25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Contact HQ via phone or radio (normally the next car) and that may mean driving to the finish control or radio point</a:t>
            </a:r>
            <a:endParaRPr b="0" lang="en-NZ" sz="2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b="0" lang="en-NZ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"/>
          <p:cNvSpPr/>
          <p:nvPr/>
        </p:nvSpPr>
        <p:spPr>
          <a:xfrm>
            <a:off x="611640" y="1412640"/>
            <a:ext cx="7920360" cy="286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25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1 person always stays with car while other investigates</a:t>
            </a:r>
            <a:endParaRPr b="0" lang="en-NZ" sz="2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25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Discuss how you will handle an emergency situation between yourselves.</a:t>
            </a:r>
            <a:endParaRPr b="0" lang="en-NZ" sz="2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25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Remember the first time you have to deal with this it will be for real – not a practice.</a:t>
            </a:r>
            <a:endParaRPr b="0" lang="en-NZ" sz="2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25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This is the most fundamental principle of rally safety – you are the first responder.</a:t>
            </a:r>
            <a:endParaRPr b="0" lang="en-NZ" sz="2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Touring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68360" y="1989000"/>
            <a:ext cx="820692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5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Don’t speed or drive erratically and KEEP LEFT</a:t>
            </a:r>
            <a:endParaRPr b="0" lang="en-US" sz="2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5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Make sure your service crew understands that they can get YOU penalties!</a:t>
            </a:r>
            <a:endParaRPr b="0" lang="en-US" sz="2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5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Traffic offences must be reported to an official! – including service crews</a:t>
            </a:r>
            <a:endParaRPr b="0" lang="en-US" sz="2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5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Lights on in forests</a:t>
            </a:r>
            <a:endParaRPr b="0" lang="en-US" sz="2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5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Outside of the service park is ‘no service’ area</a:t>
            </a:r>
            <a:endParaRPr b="0" lang="en-US" sz="2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84360" y="18900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Remember!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539640" y="1196640"/>
            <a:ext cx="8061120" cy="482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To withdraw officially if withdrawing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Don’t stress or panic – </a:t>
            </a:r>
            <a:r>
              <a:rPr b="0" lang="en-NZ" sz="2100" strike="noStrike" u="sng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RELAX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If in doubt - </a:t>
            </a:r>
            <a:r>
              <a:rPr b="0" lang="en-NZ" sz="2100" strike="noStrike" u="sng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ASK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Drive to the conditions/car and ability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Make sure nothing will fly around in car – drink bottles, time cards etc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100" strike="noStrike" u="sng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HAVE FUN!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115640" y="220500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85000" lnSpcReduction="19999"/>
          </a:bodyPr>
          <a:p>
            <a:pPr indent="0" algn="ctr" defTabSz="685800">
              <a:lnSpc>
                <a:spcPct val="90000"/>
              </a:lnSpc>
              <a:buNone/>
            </a:pPr>
            <a:br>
              <a:rPr sz="4500"/>
            </a:br>
            <a:br>
              <a:rPr sz="4500"/>
            </a:br>
            <a:br>
              <a:rPr sz="4500"/>
            </a:br>
            <a:br>
              <a:rPr sz="4500"/>
            </a:br>
            <a:r>
              <a:rPr b="1" lang="en-NZ" sz="45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Rallysafe Briefing</a:t>
            </a:r>
            <a:endParaRPr b="0" lang="en-US" sz="4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170" name="Picture 2" descr="C:\Users\mike\Desktop\otagorally_badge_logo_cut_300.png"/>
          <p:cNvPicPr/>
          <p:nvPr/>
        </p:nvPicPr>
        <p:blipFill>
          <a:blip r:embed="rId1"/>
          <a:stretch/>
        </p:blipFill>
        <p:spPr>
          <a:xfrm>
            <a:off x="2643120" y="500040"/>
            <a:ext cx="3395160" cy="3395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95640" y="857160"/>
            <a:ext cx="3409200" cy="1033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The Transit Screen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172" name="Picture 2" descr=""/>
          <p:cNvPicPr/>
          <p:nvPr/>
        </p:nvPicPr>
        <p:blipFill>
          <a:blip r:embed="rId1"/>
          <a:stretch/>
        </p:blipFill>
        <p:spPr>
          <a:xfrm>
            <a:off x="3652200" y="1089000"/>
            <a:ext cx="4968720" cy="352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3" name="TextBox 3"/>
          <p:cNvSpPr/>
          <p:nvPr/>
        </p:nvSpPr>
        <p:spPr>
          <a:xfrm>
            <a:off x="309240" y="1890720"/>
            <a:ext cx="3235320" cy="36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Shows :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Car number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Time travelled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Rally time of day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Distance travelled – total and split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Actual speed and average speed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Four buttons along the bottom allow you to select the menu, up, down and reset the odometer split distance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475640" y="116640"/>
            <a:ext cx="6584400" cy="99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lnSpcReduction="9999"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The Time Control (TC) Screen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grpSp>
        <p:nvGrpSpPr>
          <p:cNvPr id="175" name="Group 4"/>
          <p:cNvGrpSpPr/>
          <p:nvPr/>
        </p:nvGrpSpPr>
        <p:grpSpPr>
          <a:xfrm>
            <a:off x="3956040" y="1630440"/>
            <a:ext cx="5056920" cy="3550320"/>
            <a:chOff x="3956040" y="1630440"/>
            <a:chExt cx="5056920" cy="3550320"/>
          </a:xfrm>
        </p:grpSpPr>
        <p:pic>
          <p:nvPicPr>
            <p:cNvPr id="176" name="Picture 2" descr=""/>
            <p:cNvPicPr/>
            <p:nvPr/>
          </p:nvPicPr>
          <p:blipFill>
            <a:blip r:embed="rId1"/>
            <a:stretch/>
          </p:blipFill>
          <p:spPr>
            <a:xfrm>
              <a:off x="3956040" y="1630440"/>
              <a:ext cx="5056920" cy="17812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77" name="Picture 3" descr=""/>
            <p:cNvPicPr/>
            <p:nvPr/>
          </p:nvPicPr>
          <p:blipFill>
            <a:blip r:embed="rId2"/>
            <a:stretch/>
          </p:blipFill>
          <p:spPr>
            <a:xfrm>
              <a:off x="3956040" y="3411720"/>
              <a:ext cx="5055480" cy="17690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78" name="TextBox 6"/>
          <p:cNvSpPr/>
          <p:nvPr/>
        </p:nvSpPr>
        <p:spPr>
          <a:xfrm>
            <a:off x="395640" y="980640"/>
            <a:ext cx="3457440" cy="563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When you get to a time control green square highlights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When you are at the TC and have handed in your time card, push the “Checkin” button.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This is the electronic equivalent of the time control marshal writing on your timecard.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You will NOT get any response in reply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Please only push the button ONCE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REMEMBER</a:t>
            </a:r>
            <a:r>
              <a:rPr b="1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 – </a:t>
            </a: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Rallysafe does not take the place of your timecard.  Treat it as an electronic time card.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93920" y="476640"/>
            <a:ext cx="8136720" cy="99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lnSpcReduction="9999"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Checked In and Moving to Start Line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180" name="Picture 2" descr=""/>
          <p:cNvPicPr/>
          <p:nvPr/>
        </p:nvPicPr>
        <p:blipFill>
          <a:blip r:embed="rId1"/>
          <a:stretch/>
        </p:blipFill>
        <p:spPr>
          <a:xfrm>
            <a:off x="3699360" y="1857960"/>
            <a:ext cx="4931280" cy="370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1" name="TextBox 3"/>
          <p:cNvSpPr/>
          <p:nvPr/>
        </p:nvSpPr>
        <p:spPr>
          <a:xfrm>
            <a:off x="251640" y="1724760"/>
            <a:ext cx="3341880" cy="397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After you have checked in and are moving towards the start line the screen will display a reminder to check your safety items.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The stage number is displayed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The time is automatically reset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The middle buttons change their function to enable you to brighten or dim the display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2771640" y="331560"/>
            <a:ext cx="3874320" cy="99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lnSpcReduction="9999"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At the Start Line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183" name="Picture 2" descr=""/>
          <p:cNvPicPr/>
          <p:nvPr/>
        </p:nvPicPr>
        <p:blipFill>
          <a:blip r:embed="rId1"/>
          <a:stretch/>
        </p:blipFill>
        <p:spPr>
          <a:xfrm>
            <a:off x="3453120" y="1325520"/>
            <a:ext cx="5399640" cy="4051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4" name="TextBox 3"/>
          <p:cNvSpPr/>
          <p:nvPr/>
        </p:nvSpPr>
        <p:spPr>
          <a:xfrm>
            <a:off x="173880" y="1823040"/>
            <a:ext cx="3129120" cy="23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When you arrive at the start line the display will advise you “Ready to Start”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The Odometer automatically resets to zero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5"/>
          <p:cNvGrpSpPr/>
          <p:nvPr/>
        </p:nvGrpSpPr>
        <p:grpSpPr>
          <a:xfrm>
            <a:off x="107640" y="44640"/>
            <a:ext cx="8928720" cy="6768360"/>
            <a:chOff x="107640" y="44640"/>
            <a:chExt cx="8928720" cy="6768360"/>
          </a:xfrm>
        </p:grpSpPr>
        <p:sp>
          <p:nvSpPr>
            <p:cNvPr id="76" name="Rectangle 6"/>
            <p:cNvSpPr/>
            <p:nvPr/>
          </p:nvSpPr>
          <p:spPr>
            <a:xfrm>
              <a:off x="107640" y="44640"/>
              <a:ext cx="8928720" cy="6768360"/>
            </a:xfrm>
            <a:prstGeom prst="rect">
              <a:avLst/>
            </a:prstGeom>
            <a:noFill/>
            <a:ln w="412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NZ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77" name="Rectangle 7"/>
            <p:cNvSpPr/>
            <p:nvPr/>
          </p:nvSpPr>
          <p:spPr>
            <a:xfrm>
              <a:off x="179640" y="116640"/>
              <a:ext cx="8784720" cy="6624360"/>
            </a:xfrm>
            <a:prstGeom prst="rect">
              <a:avLst/>
            </a:prstGeom>
            <a:noFill/>
            <a:ln w="41275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NZ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pic>
        <p:nvPicPr>
          <p:cNvPr id="78" name="Picture 2" descr="DSCN0062"/>
          <p:cNvPicPr/>
          <p:nvPr/>
        </p:nvPicPr>
        <p:blipFill>
          <a:blip r:embed="rId1"/>
          <a:stretch/>
        </p:blipFill>
        <p:spPr>
          <a:xfrm>
            <a:off x="0" y="-22680"/>
            <a:ext cx="9173880" cy="6880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Text Box 3"/>
          <p:cNvSpPr/>
          <p:nvPr/>
        </p:nvSpPr>
        <p:spPr>
          <a:xfrm>
            <a:off x="1115640" y="4509000"/>
            <a:ext cx="2160000" cy="246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Bef>
                <a:spcPts val="499"/>
              </a:spcBef>
            </a:pPr>
            <a:r>
              <a:rPr b="0" lang="en-NZ" sz="10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Start of control Area – yellow </a:t>
            </a:r>
            <a:endParaRPr b="0" lang="en-NZ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TextBox 1"/>
          <p:cNvSpPr/>
          <p:nvPr/>
        </p:nvSpPr>
        <p:spPr>
          <a:xfrm>
            <a:off x="3492000" y="72000"/>
            <a:ext cx="2160000" cy="3697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NZ" sz="1800" strike="noStrike" u="none">
                <a:solidFill>
                  <a:srgbClr val="00ff00"/>
                </a:solidFill>
                <a:effectLst/>
                <a:uFillTx/>
                <a:latin typeface="Verdana"/>
                <a:ea typeface="Verdana"/>
              </a:rPr>
              <a:t>START OF STAGE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1" name="TextBox 2"/>
          <p:cNvSpPr/>
          <p:nvPr/>
        </p:nvSpPr>
        <p:spPr>
          <a:xfrm>
            <a:off x="3996000" y="2925000"/>
            <a:ext cx="3024000" cy="708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NZ" sz="10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Control – Red</a:t>
            </a:r>
            <a:endParaRPr b="0" lang="en-NZ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NZ" sz="10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This is where you hand the time card out and where you activate the in-car check in process.</a:t>
            </a:r>
            <a:endParaRPr b="0" lang="en-NZ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2339640" y="200160"/>
            <a:ext cx="4896360" cy="99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lnSpcReduction="9999"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Start Line Countdown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186" name="Picture 2" descr=""/>
          <p:cNvPicPr/>
          <p:nvPr/>
        </p:nvPicPr>
        <p:blipFill>
          <a:blip r:embed="rId1"/>
          <a:stretch/>
        </p:blipFill>
        <p:spPr>
          <a:xfrm>
            <a:off x="3882960" y="1194120"/>
            <a:ext cx="4972680" cy="3735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7" name="TextBox 3"/>
          <p:cNvSpPr/>
          <p:nvPr/>
        </p:nvSpPr>
        <p:spPr>
          <a:xfrm>
            <a:off x="323640" y="1194120"/>
            <a:ext cx="3438360" cy="397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If the event is using this function (and this event is), a start time will be allocated to your unit by the Start Marshal , you will write this on your time card.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This time will be displayed to the right of the white section of the screen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Make sure it matches the time as entered on your time card.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The countdown in seconds is displayed after the start marshall enters it on the tablet.  There may be a slight delay.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2804760" y="192600"/>
            <a:ext cx="3583080" cy="99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lnSpcReduction="9999"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The Countdown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grpSp>
        <p:nvGrpSpPr>
          <p:cNvPr id="189" name="Group 4"/>
          <p:cNvGrpSpPr/>
          <p:nvPr/>
        </p:nvGrpSpPr>
        <p:grpSpPr>
          <a:xfrm>
            <a:off x="3780000" y="1412640"/>
            <a:ext cx="4995720" cy="3751560"/>
            <a:chOff x="3780000" y="1412640"/>
            <a:chExt cx="4995720" cy="3751560"/>
          </a:xfrm>
        </p:grpSpPr>
        <p:pic>
          <p:nvPicPr>
            <p:cNvPr id="190" name="Picture 2" descr=""/>
            <p:cNvPicPr/>
            <p:nvPr/>
          </p:nvPicPr>
          <p:blipFill>
            <a:blip r:embed="rId1"/>
            <a:stretch/>
          </p:blipFill>
          <p:spPr>
            <a:xfrm>
              <a:off x="3780000" y="1412640"/>
              <a:ext cx="4995720" cy="18770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91" name="Picture 3" descr=""/>
            <p:cNvPicPr/>
            <p:nvPr/>
          </p:nvPicPr>
          <p:blipFill>
            <a:blip r:embed="rId2"/>
            <a:stretch/>
          </p:blipFill>
          <p:spPr>
            <a:xfrm>
              <a:off x="3781080" y="3290040"/>
              <a:ext cx="4994640" cy="187416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92" name="TextBox 5"/>
          <p:cNvSpPr/>
          <p:nvPr/>
        </p:nvSpPr>
        <p:spPr>
          <a:xfrm>
            <a:off x="395640" y="1340640"/>
            <a:ext cx="3032640" cy="535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With 5 seconds to go the countdown increases in size.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The co-driver should countdown 5, 4, 3, 2, 1 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If there is a glitch and the countdown doesn’t work – DON’T PANIC!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There is a clock in your Rallysafe Unit – “Current Time”.  You can do a manual countdown from this.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You will know your due start time because it’s written on your time card.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3852000" y="136800"/>
            <a:ext cx="1638720" cy="99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GO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grpSp>
        <p:nvGrpSpPr>
          <p:cNvPr id="194" name="Group 4"/>
          <p:cNvGrpSpPr/>
          <p:nvPr/>
        </p:nvGrpSpPr>
        <p:grpSpPr>
          <a:xfrm>
            <a:off x="3564000" y="1412640"/>
            <a:ext cx="5040360" cy="3960360"/>
            <a:chOff x="3564000" y="1412640"/>
            <a:chExt cx="5040360" cy="3960360"/>
          </a:xfrm>
        </p:grpSpPr>
        <p:pic>
          <p:nvPicPr>
            <p:cNvPr id="195" name="Picture 2" descr=""/>
            <p:cNvPicPr/>
            <p:nvPr/>
          </p:nvPicPr>
          <p:blipFill>
            <a:blip r:embed="rId1"/>
            <a:stretch/>
          </p:blipFill>
          <p:spPr>
            <a:xfrm>
              <a:off x="3564000" y="1412640"/>
              <a:ext cx="5040360" cy="19818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96" name="Picture 3" descr=""/>
            <p:cNvPicPr/>
            <p:nvPr/>
          </p:nvPicPr>
          <p:blipFill>
            <a:blip r:embed="rId2"/>
            <a:stretch/>
          </p:blipFill>
          <p:spPr>
            <a:xfrm>
              <a:off x="3564000" y="3395160"/>
              <a:ext cx="5040360" cy="19778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97" name="TextBox 5"/>
          <p:cNvSpPr/>
          <p:nvPr/>
        </p:nvSpPr>
        <p:spPr>
          <a:xfrm>
            <a:off x="539640" y="1268640"/>
            <a:ext cx="284904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At your due start time “GO” will be displayed and the screen will go green.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Remember, the unit will record and transmit to rally control the actual time you start the stage.  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Jumped starts are verified by Rallysafe data, analysed at HQ.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492000" y="332640"/>
            <a:ext cx="2358720" cy="99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In Stage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199" name="Picture 2" descr=""/>
          <p:cNvPicPr/>
          <p:nvPr/>
        </p:nvPicPr>
        <p:blipFill>
          <a:blip r:embed="rId1"/>
          <a:stretch/>
        </p:blipFill>
        <p:spPr>
          <a:xfrm>
            <a:off x="3564000" y="1686960"/>
            <a:ext cx="5241960" cy="367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0" name="TextBox 3"/>
          <p:cNvSpPr/>
          <p:nvPr/>
        </p:nvSpPr>
        <p:spPr>
          <a:xfrm>
            <a:off x="318600" y="2045160"/>
            <a:ext cx="3052080" cy="203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The unit displays (from left to right, top to bottom):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The elapsed time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Rally time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Odometer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Speed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188520" y="365040"/>
            <a:ext cx="3151080" cy="99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lnSpcReduction="9999"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Push to Pass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grpSp>
        <p:nvGrpSpPr>
          <p:cNvPr id="202" name="Group 4"/>
          <p:cNvGrpSpPr/>
          <p:nvPr/>
        </p:nvGrpSpPr>
        <p:grpSpPr>
          <a:xfrm>
            <a:off x="3852000" y="1772640"/>
            <a:ext cx="4975560" cy="3703320"/>
            <a:chOff x="3852000" y="1772640"/>
            <a:chExt cx="4975560" cy="3703320"/>
          </a:xfrm>
        </p:grpSpPr>
        <p:pic>
          <p:nvPicPr>
            <p:cNvPr id="203" name="Picture 2" descr=""/>
            <p:cNvPicPr/>
            <p:nvPr/>
          </p:nvPicPr>
          <p:blipFill>
            <a:blip r:embed="rId1"/>
            <a:stretch/>
          </p:blipFill>
          <p:spPr>
            <a:xfrm>
              <a:off x="3852000" y="1772640"/>
              <a:ext cx="4975560" cy="18514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04" name="Picture 3" descr=""/>
            <p:cNvPicPr/>
            <p:nvPr/>
          </p:nvPicPr>
          <p:blipFill>
            <a:blip r:embed="rId2"/>
            <a:stretch/>
          </p:blipFill>
          <p:spPr>
            <a:xfrm>
              <a:off x="3852000" y="3624480"/>
              <a:ext cx="4975560" cy="1851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05" name="TextBox 5"/>
          <p:cNvSpPr/>
          <p:nvPr/>
        </p:nvSpPr>
        <p:spPr>
          <a:xfrm>
            <a:off x="483120" y="2026080"/>
            <a:ext cx="2974680" cy="286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The left hand button allows the crew to transmit a pass request to the car in front.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This can only be received by the car in front when you get to within 500m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2267640" y="527760"/>
            <a:ext cx="4879080" cy="99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lnSpcReduction="9999"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Push to Pass enabled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grpSp>
        <p:nvGrpSpPr>
          <p:cNvPr id="207" name="Group 4"/>
          <p:cNvGrpSpPr/>
          <p:nvPr/>
        </p:nvGrpSpPr>
        <p:grpSpPr>
          <a:xfrm>
            <a:off x="3808440" y="1888920"/>
            <a:ext cx="4907520" cy="3453480"/>
            <a:chOff x="3808440" y="1888920"/>
            <a:chExt cx="4907520" cy="3453480"/>
          </a:xfrm>
        </p:grpSpPr>
        <p:pic>
          <p:nvPicPr>
            <p:cNvPr id="208" name="Picture 2" descr=""/>
            <p:cNvPicPr/>
            <p:nvPr/>
          </p:nvPicPr>
          <p:blipFill>
            <a:blip r:embed="rId1"/>
            <a:stretch/>
          </p:blipFill>
          <p:spPr>
            <a:xfrm>
              <a:off x="3808440" y="1888920"/>
              <a:ext cx="4907520" cy="17276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09" name="Picture 3" descr=""/>
            <p:cNvPicPr/>
            <p:nvPr/>
          </p:nvPicPr>
          <p:blipFill>
            <a:blip r:embed="rId2"/>
            <a:stretch/>
          </p:blipFill>
          <p:spPr>
            <a:xfrm>
              <a:off x="3809160" y="3616920"/>
              <a:ext cx="4906800" cy="1725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10" name="TextBox 5"/>
          <p:cNvSpPr/>
          <p:nvPr/>
        </p:nvSpPr>
        <p:spPr>
          <a:xfrm>
            <a:off x="724320" y="2026080"/>
            <a:ext cx="2887560" cy="175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Once you have pressed the push to pass button the screen changes to Transmitting Overtake and sends your speed to the car in front.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2555640" y="116640"/>
            <a:ext cx="4447080" cy="99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Overtake Request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212" name="Picture 2" descr=""/>
          <p:cNvPicPr/>
          <p:nvPr/>
        </p:nvPicPr>
        <p:blipFill>
          <a:blip r:embed="rId1"/>
          <a:stretch/>
        </p:blipFill>
        <p:spPr>
          <a:xfrm>
            <a:off x="3963240" y="1366920"/>
            <a:ext cx="4945680" cy="3486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3" name="TextBox 3"/>
          <p:cNvSpPr/>
          <p:nvPr/>
        </p:nvSpPr>
        <p:spPr>
          <a:xfrm>
            <a:off x="395640" y="908640"/>
            <a:ext cx="3495240" cy="57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6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The overtake request is displayed in the car in front of you.  </a:t>
            </a:r>
            <a:endParaRPr b="0" lang="en-NZ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6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The car number requesting the overtake and the distance behind are displayed.</a:t>
            </a:r>
            <a:endParaRPr b="0" lang="en-NZ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6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When you think you are within 400m of the car in front, select the push to pass button to alert the car in front you are catching them.</a:t>
            </a:r>
            <a:endParaRPr b="0" lang="en-NZ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6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When you get to within 50m or so and are ready to pass select push to pass again.</a:t>
            </a:r>
            <a:endParaRPr b="0" lang="en-NZ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6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NOTE:  The car in front still has to find somewhere safe to pull over so you can pass safely.  However remember, if you are receiving a pass request, and can see the car behind you, deliberately refusing to allow the pass is a penalty offence. </a:t>
            </a:r>
            <a:endParaRPr b="0" lang="en-NZ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2483640" y="260640"/>
            <a:ext cx="4159080" cy="99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lnSpcReduction="9999"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Transmitting Slow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215" name="Picture 2" descr=""/>
          <p:cNvPicPr/>
          <p:nvPr/>
        </p:nvPicPr>
        <p:blipFill>
          <a:blip r:embed="rId1"/>
          <a:stretch/>
        </p:blipFill>
        <p:spPr>
          <a:xfrm>
            <a:off x="3982680" y="1330920"/>
            <a:ext cx="4807440" cy="3428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6" name="TextBox 3"/>
          <p:cNvSpPr/>
          <p:nvPr/>
        </p:nvSpPr>
        <p:spPr>
          <a:xfrm>
            <a:off x="396000" y="2006640"/>
            <a:ext cx="3245040" cy="12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If you slow down for any length of time, you will see this on your display.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2880360" y="252720"/>
            <a:ext cx="3528000" cy="99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lnSpcReduction="9999"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Receiving Slow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218" name="Picture 2" descr=""/>
          <p:cNvPicPr/>
          <p:nvPr/>
        </p:nvPicPr>
        <p:blipFill>
          <a:blip r:embed="rId1"/>
          <a:stretch/>
        </p:blipFill>
        <p:spPr>
          <a:xfrm>
            <a:off x="3708000" y="1247040"/>
            <a:ext cx="5053680" cy="3562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9" name="TextBox 3"/>
          <p:cNvSpPr/>
          <p:nvPr/>
        </p:nvSpPr>
        <p:spPr>
          <a:xfrm>
            <a:off x="511920" y="1968120"/>
            <a:ext cx="2907000" cy="175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The car behind, when it gets close enough, will get this display: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The car number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The distance ahead to the car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3494880" y="245880"/>
            <a:ext cx="1710720" cy="73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5000" lnSpcReduction="9999"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Hazard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221" name="Picture 2" descr=""/>
          <p:cNvPicPr/>
          <p:nvPr/>
        </p:nvPicPr>
        <p:blipFill>
          <a:blip r:embed="rId1"/>
          <a:stretch/>
        </p:blipFill>
        <p:spPr>
          <a:xfrm>
            <a:off x="3494880" y="1131120"/>
            <a:ext cx="5070960" cy="357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2" name="TextBox 4"/>
          <p:cNvSpPr/>
          <p:nvPr/>
        </p:nvSpPr>
        <p:spPr>
          <a:xfrm>
            <a:off x="395640" y="1131120"/>
            <a:ext cx="2954880" cy="535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If you stop, spin, overshoot a corner etc, this screen will be displayed.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It advises oncoming cars that you are a hazard to them.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It is also displayed in rally control.  If you get moving again then it will automatically cancel out.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If you are okay and about to get mobile again, select the ‘OK’ button under the green display.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If you are on or across the road and a hazard to other cars, leave it yellow.  </a:t>
            </a:r>
            <a:r>
              <a:rPr b="1" lang="en-NZ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Then put out your Safety Triangle.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3" name="TextBox 5"/>
          <p:cNvSpPr/>
          <p:nvPr/>
        </p:nvSpPr>
        <p:spPr>
          <a:xfrm>
            <a:off x="3419280" y="4856040"/>
            <a:ext cx="5273640" cy="12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NZ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NOTE</a:t>
            </a: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  </a:t>
            </a:r>
            <a:r>
              <a:rPr b="1" lang="en-NZ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Rallysafe does NOT take the place of your emergency instructions.  You must still put out your safety triangle and display your okay sign.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At the stage start: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0000" lnSpcReduction="19999"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40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Keep car to one side of road before yellow control sign to allow for late cars and emergency vehicles access.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40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Keep car outside yellow control board until 1 min before check in time. E.g. Check in time 8:30, co-driver bring car in on 8:29:01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0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Do not use your Rallysafe to check in until it is your due check in time.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40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Once checked in, both in car ready to go (you will have a minimum of 3min before starting stage)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</a:pPr>
            <a:endParaRPr b="0" lang="en-US" sz="4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2627640" y="188640"/>
            <a:ext cx="3943080" cy="99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lnSpcReduction="9999"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Receiving Hazard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grpSp>
        <p:nvGrpSpPr>
          <p:cNvPr id="225" name="Group 4"/>
          <p:cNvGrpSpPr/>
          <p:nvPr/>
        </p:nvGrpSpPr>
        <p:grpSpPr>
          <a:xfrm>
            <a:off x="3670560" y="1272600"/>
            <a:ext cx="5077800" cy="3668040"/>
            <a:chOff x="3670560" y="1272600"/>
            <a:chExt cx="5077800" cy="3668040"/>
          </a:xfrm>
        </p:grpSpPr>
        <p:pic>
          <p:nvPicPr>
            <p:cNvPr id="226" name="Picture 2" descr=""/>
            <p:cNvPicPr/>
            <p:nvPr/>
          </p:nvPicPr>
          <p:blipFill>
            <a:blip r:embed="rId1"/>
            <a:stretch/>
          </p:blipFill>
          <p:spPr>
            <a:xfrm>
              <a:off x="3670560" y="1272600"/>
              <a:ext cx="5077800" cy="18338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27" name="Picture 3" descr=""/>
            <p:cNvPicPr/>
            <p:nvPr/>
          </p:nvPicPr>
          <p:blipFill>
            <a:blip r:embed="rId2"/>
            <a:stretch/>
          </p:blipFill>
          <p:spPr>
            <a:xfrm>
              <a:off x="3670560" y="3106800"/>
              <a:ext cx="5077800" cy="18338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28" name="TextBox 5"/>
          <p:cNvSpPr/>
          <p:nvPr/>
        </p:nvSpPr>
        <p:spPr>
          <a:xfrm>
            <a:off x="611640" y="1272600"/>
            <a:ext cx="2964960" cy="341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The approaching vehicle will get this hazard advice – yellow screen.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The car number and distance to the hazard are displayed.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The distance to the hazard will reduce as you get closer.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708000" y="166680"/>
            <a:ext cx="1062720" cy="99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lnSpcReduction="9999"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SOS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230" name="Picture 4" descr=""/>
          <p:cNvPicPr/>
          <p:nvPr/>
        </p:nvPicPr>
        <p:blipFill>
          <a:blip r:embed="rId1"/>
          <a:stretch/>
        </p:blipFill>
        <p:spPr>
          <a:xfrm>
            <a:off x="3708000" y="1153080"/>
            <a:ext cx="5003640" cy="3524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1" name="TextBox 5"/>
          <p:cNvSpPr/>
          <p:nvPr/>
        </p:nvSpPr>
        <p:spPr>
          <a:xfrm>
            <a:off x="251640" y="1153080"/>
            <a:ext cx="3384000" cy="526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NZ" sz="16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Should you have an incident over 12G’s or roll over, the unit will go red and automatically transmit SOS.</a:t>
            </a:r>
            <a:endParaRPr b="0" lang="en-NZ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NZ" sz="16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If you need assistance select </a:t>
            </a:r>
            <a:r>
              <a:rPr b="1" lang="en-NZ" sz="1600" strike="noStrike" u="sng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either of the two centre buttons</a:t>
            </a:r>
            <a:r>
              <a:rPr b="1" lang="en-NZ" sz="16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.</a:t>
            </a:r>
            <a:endParaRPr b="0" lang="en-NZ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en-NZ" sz="16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A message will appear, asking you if your require “fire or medical” – you can answer “yes” or “no” using the buttons</a:t>
            </a:r>
            <a:endParaRPr b="0" lang="en-NZ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en-NZ" sz="16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If you are able to, put out your Safety Triangle and if necessary use your SOS sign to obtain help from the next cars.</a:t>
            </a:r>
            <a:endParaRPr b="0" lang="en-NZ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en-NZ" sz="16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If you are stopped monitor the unit, Rally Control may send you a message.</a:t>
            </a:r>
            <a:endParaRPr b="0" lang="en-NZ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2" name="TextBox 6"/>
          <p:cNvSpPr/>
          <p:nvPr/>
        </p:nvSpPr>
        <p:spPr>
          <a:xfrm>
            <a:off x="3721680" y="5013000"/>
            <a:ext cx="5327640" cy="92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If you are okay, but a hazard to other cars then select “HAZ” to downgrade the screen to yellow hazard.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3132000" y="255600"/>
            <a:ext cx="2786400" cy="99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lnSpcReduction="9999"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SOS Receipt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grpSp>
        <p:nvGrpSpPr>
          <p:cNvPr id="234" name="Group 4"/>
          <p:cNvGrpSpPr/>
          <p:nvPr/>
        </p:nvGrpSpPr>
        <p:grpSpPr>
          <a:xfrm>
            <a:off x="3924000" y="1344240"/>
            <a:ext cx="4568040" cy="3308400"/>
            <a:chOff x="3924000" y="1344240"/>
            <a:chExt cx="4568040" cy="3308400"/>
          </a:xfrm>
        </p:grpSpPr>
        <p:pic>
          <p:nvPicPr>
            <p:cNvPr id="235" name="Picture 2" descr=""/>
            <p:cNvPicPr/>
            <p:nvPr/>
          </p:nvPicPr>
          <p:blipFill>
            <a:blip r:embed="rId1"/>
            <a:stretch/>
          </p:blipFill>
          <p:spPr>
            <a:xfrm>
              <a:off x="3924000" y="1344240"/>
              <a:ext cx="4567680" cy="16570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36" name="Picture 3" descr=""/>
            <p:cNvPicPr/>
            <p:nvPr/>
          </p:nvPicPr>
          <p:blipFill>
            <a:blip r:embed="rId2"/>
            <a:stretch/>
          </p:blipFill>
          <p:spPr>
            <a:xfrm>
              <a:off x="3924720" y="3001320"/>
              <a:ext cx="4567320" cy="16513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37" name="TextBox 5"/>
          <p:cNvSpPr/>
          <p:nvPr/>
        </p:nvSpPr>
        <p:spPr>
          <a:xfrm>
            <a:off x="286560" y="1344240"/>
            <a:ext cx="3662640" cy="535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The following car will receive a red screen with the car number and the distance away.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If the rallysafe unit advises you of an SOS, then Rally Control will know about it and be on standby.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You, as the next competitor are expected to know and follow the accident procedure as outlined in the road book.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If Medical or Fire assistance is required, select SOS on your unit.  If for some reason the crashed car did not report the incident, then your car will.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Stop as many cars as required to assist and ensure someone goes to the next radio point with the details of the incident.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NOTES Regarding an SOS incident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39" name="TextBox 2"/>
          <p:cNvSpPr/>
          <p:nvPr/>
        </p:nvSpPr>
        <p:spPr>
          <a:xfrm>
            <a:off x="612000" y="1690560"/>
            <a:ext cx="7755120" cy="36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Once you have enough cars send all other cars on by displaying the “OK” as provided in the road book.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Things to consider when coming across an incident.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55728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Park your car to the side – DON’T block the road.  It will also ensure you don’t get run into!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55728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Ensure you put out your Safety Triangle.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55728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As you stop other cars, make them pull over as well to keep the road clear.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55728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All the other cars that are in the stage behind you will need to get past so the emergency vehicles can get to the incident.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0" name="TextBox 3"/>
          <p:cNvSpPr/>
          <p:nvPr/>
        </p:nvSpPr>
        <p:spPr>
          <a:xfrm>
            <a:off x="684360" y="5157360"/>
            <a:ext cx="7803360" cy="12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Messaging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NZ" sz="18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Rally Control can send messages, these may be questions or advice.  They will show on your screen and you will need to respond by selecting “yes” or “no”.</a:t>
            </a:r>
            <a:endParaRPr b="0" lang="en-NZ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11640" y="256500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Any final questions?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1" descr=""/>
          <p:cNvPicPr/>
          <p:nvPr/>
        </p:nvPicPr>
        <p:blipFill>
          <a:blip r:embed="rId1"/>
          <a:stretch/>
        </p:blipFill>
        <p:spPr>
          <a:xfrm>
            <a:off x="1247760" y="620640"/>
            <a:ext cx="2471760" cy="248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" name="TextBox 2"/>
          <p:cNvSpPr/>
          <p:nvPr/>
        </p:nvSpPr>
        <p:spPr>
          <a:xfrm>
            <a:off x="4356000" y="1631880"/>
            <a:ext cx="3960000" cy="46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NZ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Start line – follow marshals instructions as to how far up you can go.</a:t>
            </a:r>
            <a:endParaRPr b="0" lang="en-NZ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86" name="Picture 3" descr=""/>
          <p:cNvPicPr/>
          <p:nvPr/>
        </p:nvPicPr>
        <p:blipFill>
          <a:blip r:embed="rId2"/>
          <a:stretch/>
        </p:blipFill>
        <p:spPr>
          <a:xfrm>
            <a:off x="5350320" y="3285000"/>
            <a:ext cx="2403360" cy="2483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" name="TextBox 4"/>
          <p:cNvSpPr/>
          <p:nvPr/>
        </p:nvSpPr>
        <p:spPr>
          <a:xfrm>
            <a:off x="683640" y="4296240"/>
            <a:ext cx="3456000" cy="46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NZ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De-control sign.  Signals the end of the control area.</a:t>
            </a:r>
            <a:endParaRPr b="0" lang="en-NZ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4"/>
          <p:cNvGrpSpPr/>
          <p:nvPr/>
        </p:nvGrpSpPr>
        <p:grpSpPr>
          <a:xfrm>
            <a:off x="107640" y="44640"/>
            <a:ext cx="8928720" cy="6768360"/>
            <a:chOff x="107640" y="44640"/>
            <a:chExt cx="8928720" cy="6768360"/>
          </a:xfrm>
        </p:grpSpPr>
        <p:sp>
          <p:nvSpPr>
            <p:cNvPr id="89" name="Rectangle 5"/>
            <p:cNvSpPr/>
            <p:nvPr/>
          </p:nvSpPr>
          <p:spPr>
            <a:xfrm>
              <a:off x="107640" y="44640"/>
              <a:ext cx="8928720" cy="6768360"/>
            </a:xfrm>
            <a:prstGeom prst="rect">
              <a:avLst/>
            </a:prstGeom>
            <a:noFill/>
            <a:ln w="412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NZ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90" name="Rectangle 6"/>
            <p:cNvSpPr/>
            <p:nvPr/>
          </p:nvSpPr>
          <p:spPr>
            <a:xfrm>
              <a:off x="179640" y="116640"/>
              <a:ext cx="8784720" cy="6624360"/>
            </a:xfrm>
            <a:prstGeom prst="rect">
              <a:avLst/>
            </a:prstGeom>
            <a:noFill/>
            <a:ln w="41275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NZ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pic>
        <p:nvPicPr>
          <p:cNvPr id="91" name="Picture 2" descr="DSCN0063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2" name="Text Box 3"/>
          <p:cNvSpPr/>
          <p:nvPr/>
        </p:nvSpPr>
        <p:spPr>
          <a:xfrm>
            <a:off x="1763640" y="4005000"/>
            <a:ext cx="1511640" cy="277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Bef>
                <a:spcPts val="601"/>
              </a:spcBef>
            </a:pPr>
            <a:r>
              <a:rPr b="0" lang="en-NZ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Start Line – Red</a:t>
            </a:r>
            <a:endParaRPr b="0" lang="en-N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TextBox 1"/>
          <p:cNvSpPr/>
          <p:nvPr/>
        </p:nvSpPr>
        <p:spPr>
          <a:xfrm>
            <a:off x="4140000" y="2565000"/>
            <a:ext cx="1656000" cy="288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NZ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Decontrol - beige</a:t>
            </a:r>
            <a:endParaRPr b="0" lang="en-N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NZ" sz="33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On the start line: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Don’t sit right behind car on start line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NZ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Promptly move up to start line when your turn 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Start line official will issue your start time, please write this on your time card. </a:t>
            </a:r>
            <a:r>
              <a:rPr b="0" lang="en-GB" sz="21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Your Rallysafe will count down.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3" descr=""/>
          <p:cNvPicPr/>
          <p:nvPr/>
        </p:nvPicPr>
        <p:blipFill>
          <a:blip r:embed="rId1"/>
          <a:stretch/>
        </p:blipFill>
        <p:spPr>
          <a:xfrm>
            <a:off x="1737720" y="836640"/>
            <a:ext cx="2283840" cy="2483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7" name="Picture 4" descr=""/>
          <p:cNvPicPr/>
          <p:nvPr/>
        </p:nvPicPr>
        <p:blipFill>
          <a:blip r:embed="rId2"/>
          <a:stretch/>
        </p:blipFill>
        <p:spPr>
          <a:xfrm>
            <a:off x="5259240" y="3320640"/>
            <a:ext cx="2497320" cy="2483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8" name="TextBox 5"/>
          <p:cNvSpPr/>
          <p:nvPr/>
        </p:nvSpPr>
        <p:spPr>
          <a:xfrm>
            <a:off x="4644000" y="1940040"/>
            <a:ext cx="3960000" cy="27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NZ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200m finish line warning board – yellow x 1 only</a:t>
            </a:r>
            <a:endParaRPr b="0" lang="en-NZ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9" name="TextBox 6"/>
          <p:cNvSpPr/>
          <p:nvPr/>
        </p:nvSpPr>
        <p:spPr>
          <a:xfrm>
            <a:off x="904680" y="4331880"/>
            <a:ext cx="3960000" cy="46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NZ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Flying finish boards  - red x 2 (one either side of road)</a:t>
            </a:r>
            <a:endParaRPr b="0" lang="en-NZ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DSCN0039"/>
          <p:cNvPicPr/>
          <p:nvPr/>
        </p:nvPicPr>
        <p:blipFill>
          <a:blip r:embed="rId1"/>
          <a:stretch/>
        </p:blipFill>
        <p:spPr>
          <a:xfrm>
            <a:off x="179640" y="4464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1" name="Text Box 3"/>
          <p:cNvSpPr/>
          <p:nvPr/>
        </p:nvSpPr>
        <p:spPr>
          <a:xfrm>
            <a:off x="1907640" y="4437000"/>
            <a:ext cx="2304000" cy="277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Bef>
                <a:spcPts val="601"/>
              </a:spcBef>
            </a:pPr>
            <a:r>
              <a:rPr b="0" lang="en-NZ" sz="1200" strike="noStrike" u="none">
                <a:solidFill>
                  <a:schemeClr val="dk1"/>
                </a:solidFill>
                <a:effectLst/>
                <a:uFillTx/>
                <a:latin typeface="Verdana"/>
                <a:ea typeface="Verdana"/>
              </a:rPr>
              <a:t>Finish 200m warning board</a:t>
            </a:r>
            <a:endParaRPr b="0" lang="en-N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438F21B37E284992D90851FFA0DAB3" ma:contentTypeVersion="12" ma:contentTypeDescription="Create a new document." ma:contentTypeScope="" ma:versionID="f1bf1715442dbac79ca80e3208d0e250">
  <xsd:schema xmlns:xsd="http://www.w3.org/2001/XMLSchema" xmlns:xs="http://www.w3.org/2001/XMLSchema" xmlns:p="http://schemas.microsoft.com/office/2006/metadata/properties" xmlns:ns2="1e0629fd-4d00-4689-958b-0eaa86f3c777" xmlns:ns3="15c54407-7b84-4d00-bca1-1cbc8a32ebe5" targetNamespace="http://schemas.microsoft.com/office/2006/metadata/properties" ma:root="true" ma:fieldsID="2f1ec09adef22a7f552199620a92f26e" ns2:_="" ns3:_="">
    <xsd:import namespace="1e0629fd-4d00-4689-958b-0eaa86f3c777"/>
    <xsd:import namespace="15c54407-7b84-4d00-bca1-1cbc8a32eb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629fd-4d00-4689-958b-0eaa86f3c7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54407-7b84-4d00-bca1-1cbc8a32eb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A625EE-DF9A-4988-B930-B589DDBF216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8475F0A-2AC0-4417-B08F-29AA67FB00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D80A95-48E7-4E14-9E3D-287E20BF5D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0629fd-4d00-4689-958b-0eaa86f3c777"/>
    <ds:schemaRef ds:uri="15c54407-7b84-4d00-bca1-1cbc8a32eb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1798</TotalTime>
  <Application>LibreOffice/25.2.2.2$Windows_X86_64 LibreOffice_project/7370d4be9e3cf6031a51beef54ff3bda878e3fac</Application>
  <AppVersion>15.0000</AppVersion>
  <Words>2474</Words>
  <Paragraphs>229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2006-06-04T22:38:44Z</dcterms:created>
  <dc:creator>Mike Hosken;Norman Oakley</dc:creator>
  <dc:description/>
  <cp:keywords>Otago Rally 2022</cp:keywords>
  <dc:language>en-NZ</dc:language>
  <cp:lastModifiedBy/>
  <cp:lastPrinted>2014-07-23T04:14:38Z</cp:lastPrinted>
  <dcterms:modified xsi:type="dcterms:W3CDTF">2026-04-05T19:23:02Z</dcterms:modified>
  <cp:revision>80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0x0101000C438F21B37E284992D90851FFA0DAB3</vt:lpwstr>
  </property>
  <property fmtid="{D5CDD505-2E9C-101B-9397-08002B2CF9AE}" pid="3" name="Notes">
    <vt:i4>12</vt:i4>
  </property>
  <property fmtid="{D5CDD505-2E9C-101B-9397-08002B2CF9AE}" pid="4" name="PresentationFormat">
    <vt:lpwstr>On-screen Show (4:3)</vt:lpwstr>
  </property>
  <property fmtid="{D5CDD505-2E9C-101B-9397-08002B2CF9AE}" pid="5" name="Slides">
    <vt:i4>44</vt:i4>
  </property>
</Properties>
</file>